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A8454-B7DE-492C-A384-78E0BB0CFEA5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2A9A1-CA16-49E1-8879-7517DA7C423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83A0-E143-49EE-9BA7-353F88C9CAC4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9BF51-548E-4342-9E39-92931EB84B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83A0-E143-49EE-9BA7-353F88C9CAC4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9BF51-548E-4342-9E39-92931EB84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83A0-E143-49EE-9BA7-353F88C9CAC4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9BF51-548E-4342-9E39-92931EB84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83A0-E143-49EE-9BA7-353F88C9CAC4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9BF51-548E-4342-9E39-92931EB84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83A0-E143-49EE-9BA7-353F88C9CAC4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9BF51-548E-4342-9E39-92931EB84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83A0-E143-49EE-9BA7-353F88C9CAC4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9BF51-548E-4342-9E39-92931EB84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83A0-E143-49EE-9BA7-353F88C9CAC4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9BF51-548E-4342-9E39-92931EB84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83A0-E143-49EE-9BA7-353F88C9CAC4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9BF51-548E-4342-9E39-92931EB84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83A0-E143-49EE-9BA7-353F88C9CAC4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9BF51-548E-4342-9E39-92931EB84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83A0-E143-49EE-9BA7-353F88C9CAC4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9BF51-548E-4342-9E39-92931EB84B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92383A0-E143-49EE-9BA7-353F88C9CAC4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709BF51-548E-4342-9E39-92931EB84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92383A0-E143-49EE-9BA7-353F88C9CAC4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709BF51-548E-4342-9E39-92931EB84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43000"/>
            <a:ext cx="8229600" cy="30480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AR CENA" pitchFamily="2" charset="0"/>
              </a:rPr>
              <a:t>Literacy Instruction in the </a:t>
            </a:r>
            <a:br>
              <a:rPr lang="en-US" sz="5400" dirty="0" smtClean="0">
                <a:latin typeface="AR CENA" pitchFamily="2" charset="0"/>
              </a:rPr>
            </a:br>
            <a:r>
              <a:rPr lang="en-US" sz="5400" dirty="0" smtClean="0">
                <a:latin typeface="AR CENA" pitchFamily="2" charset="0"/>
              </a:rPr>
              <a:t>LISD Dual Language </a:t>
            </a:r>
            <a:br>
              <a:rPr lang="en-US" sz="5400" dirty="0" smtClean="0">
                <a:latin typeface="AR CENA" pitchFamily="2" charset="0"/>
              </a:rPr>
            </a:br>
            <a:r>
              <a:rPr lang="en-US" sz="5400" dirty="0" smtClean="0">
                <a:latin typeface="AR CENA" pitchFamily="2" charset="0"/>
              </a:rPr>
              <a:t>Instructional Model</a:t>
            </a:r>
            <a:endParaRPr lang="en-US" sz="5400" dirty="0">
              <a:latin typeface="AR CENA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572000"/>
            <a:ext cx="8991600" cy="198120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AR CENA" pitchFamily="2" charset="0"/>
              </a:rPr>
              <a:t>Dual Language Parent Collaborative</a:t>
            </a:r>
          </a:p>
          <a:p>
            <a:r>
              <a:rPr lang="en-US" sz="3600" dirty="0" smtClean="0">
                <a:latin typeface="AR CENA" pitchFamily="2" charset="0"/>
              </a:rPr>
              <a:t>October 18, 2012 </a:t>
            </a:r>
          </a:p>
        </p:txBody>
      </p:sp>
      <p:pic>
        <p:nvPicPr>
          <p:cNvPr id="4099" name="Picture 3" descr="C:\Program Files (x86)\Microsoft Office\MEDIA\CAGCAT10\j021769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5334000"/>
            <a:ext cx="1415295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ublic\Pictures\Sample Pictures\photo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8229600" cy="617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ublic\Pictures\Sample Pictures\photo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534400" cy="632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Public\Pictures\Sample Pictures\photo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8534400" cy="632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868362"/>
          </a:xfrm>
        </p:spPr>
        <p:txBody>
          <a:bodyPr/>
          <a:lstStyle/>
          <a:p>
            <a:pPr algn="ctr"/>
            <a:r>
              <a:rPr lang="en-US" dirty="0" smtClean="0"/>
              <a:t>Position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5791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</a:t>
            </a:r>
            <a:r>
              <a:rPr lang="en-US" dirty="0" smtClean="0"/>
              <a:t>chieving </a:t>
            </a:r>
            <a:r>
              <a:rPr lang="en-US" dirty="0"/>
              <a:t>high standards of literacy for every child in the United States is a </a:t>
            </a:r>
            <a:r>
              <a:rPr lang="en-US" sz="3600" b="1" dirty="0">
                <a:solidFill>
                  <a:srgbClr val="FF0000"/>
                </a:solidFill>
              </a:rPr>
              <a:t>shared responsibility </a:t>
            </a:r>
            <a:r>
              <a:rPr lang="en-US" dirty="0"/>
              <a:t>of schools, early childhood programs, families, and communities.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But </a:t>
            </a:r>
            <a:r>
              <a:rPr lang="en-US" dirty="0"/>
              <a:t>teachers of young </a:t>
            </a:r>
            <a:r>
              <a:rPr lang="en-US" dirty="0" smtClean="0"/>
              <a:t>children… have </a:t>
            </a:r>
            <a:r>
              <a:rPr lang="en-US" dirty="0"/>
              <a:t>a unique responsibility to promote children's literacy development, based on the most </a:t>
            </a:r>
            <a:r>
              <a:rPr lang="en-US" sz="3600" b="1" dirty="0">
                <a:solidFill>
                  <a:srgbClr val="FF0000"/>
                </a:solidFill>
              </a:rPr>
              <a:t>current</a:t>
            </a:r>
            <a:r>
              <a:rPr lang="en-US" dirty="0"/>
              <a:t> professional knowledge and research. 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 algn="ctr">
              <a:buNone/>
            </a:pPr>
            <a:r>
              <a:rPr lang="en-US" sz="1800" dirty="0" smtClean="0"/>
              <a:t>National </a:t>
            </a:r>
            <a:r>
              <a:rPr lang="en-US" sz="1800" dirty="0"/>
              <a:t>Association for the Education of Young Children (NAEYC) and International Reading Association (1998)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Professional Knowledge &amp;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25609"/>
          </a:xfrm>
        </p:spPr>
        <p:txBody>
          <a:bodyPr/>
          <a:lstStyle/>
          <a:p>
            <a:r>
              <a:rPr lang="en-US" dirty="0" smtClean="0"/>
              <a:t>Balanced Literacy is the LISD Literacy Instructional Model.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Balanced Literacy is a </a:t>
            </a:r>
            <a:r>
              <a:rPr lang="en-US" b="1" dirty="0" smtClean="0">
                <a:solidFill>
                  <a:srgbClr val="FF0000"/>
                </a:solidFill>
              </a:rPr>
              <a:t>framework</a:t>
            </a:r>
            <a:r>
              <a:rPr lang="en-US" dirty="0" smtClean="0"/>
              <a:t> designed to help all students learn to read and write effectively.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Balanced Literacy is a model for teaching children in a </a:t>
            </a:r>
            <a:r>
              <a:rPr lang="en-US" b="1" dirty="0" smtClean="0">
                <a:solidFill>
                  <a:srgbClr val="FF0000"/>
                </a:solidFill>
              </a:rPr>
              <a:t>student-centered</a:t>
            </a:r>
            <a:r>
              <a:rPr lang="en-US" dirty="0" smtClean="0"/>
              <a:t> classroom.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LISD Dual Language </a:t>
            </a:r>
            <a:br>
              <a:rPr lang="en-US" dirty="0" smtClean="0"/>
            </a:br>
            <a:r>
              <a:rPr lang="en-US" dirty="0" smtClean="0"/>
              <a:t>Literacy Instructional Model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3406409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Simultaneous Literacy </a:t>
            </a:r>
            <a:r>
              <a:rPr lang="en-US" sz="3600" b="1" dirty="0" smtClean="0">
                <a:solidFill>
                  <a:srgbClr val="FF0000"/>
                </a:solidFill>
              </a:rPr>
              <a:t>Instruction </a:t>
            </a:r>
            <a:r>
              <a:rPr lang="en-US" dirty="0" smtClean="0"/>
              <a:t>is </a:t>
            </a:r>
            <a:r>
              <a:rPr lang="en-US" dirty="0" smtClean="0"/>
              <a:t>formal literacy instruction in two languages beginning in Kindergarten </a:t>
            </a:r>
            <a:r>
              <a:rPr lang="en-US" b="1" i="1" dirty="0" smtClean="0"/>
              <a:t>without</a:t>
            </a:r>
            <a:r>
              <a:rPr lang="en-US" dirty="0" smtClean="0"/>
              <a:t> translation. </a:t>
            </a:r>
          </a:p>
          <a:p>
            <a:pPr>
              <a:buNone/>
            </a:pPr>
            <a:endParaRPr lang="en-US" dirty="0" smtClean="0"/>
          </a:p>
          <a:p>
            <a:r>
              <a:rPr lang="en-US" sz="3600" b="1" dirty="0" smtClean="0">
                <a:solidFill>
                  <a:srgbClr val="FF0000"/>
                </a:solidFill>
              </a:rPr>
              <a:t>Simultaneous Literacy </a:t>
            </a:r>
            <a:r>
              <a:rPr lang="en-US" sz="3600" b="1" dirty="0" smtClean="0">
                <a:solidFill>
                  <a:srgbClr val="FF0000"/>
                </a:solidFill>
              </a:rPr>
              <a:t>Instruction </a:t>
            </a:r>
            <a:r>
              <a:rPr lang="en-US" dirty="0" smtClean="0"/>
              <a:t>utilizes </a:t>
            </a:r>
            <a:r>
              <a:rPr lang="en-US" dirty="0" smtClean="0"/>
              <a:t>the Balanced Literacy Model. </a:t>
            </a:r>
          </a:p>
        </p:txBody>
      </p:sp>
      <p:pic>
        <p:nvPicPr>
          <p:cNvPr id="5122" name="Picture 2" descr="C:\Program Files (x86)\Microsoft Office\MEDIA\CAGCAT10\j021769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4800600"/>
            <a:ext cx="1747418" cy="16934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Details…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Simultaneous Literacy is </a:t>
            </a:r>
            <a:r>
              <a:rPr lang="en-US" b="1" dirty="0" smtClean="0"/>
              <a:t>WHAT &amp; WHEN</a:t>
            </a:r>
            <a:r>
              <a:rPr lang="en-US" dirty="0" smtClean="0"/>
              <a:t>…</a:t>
            </a:r>
          </a:p>
          <a:p>
            <a:pPr>
              <a:buNone/>
            </a:pPr>
            <a:r>
              <a:rPr lang="en-US" dirty="0" smtClean="0"/>
              <a:t>	Spanish Language Arts and English Language Arts instruction; separated through instructional time.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Balanced Literacy is </a:t>
            </a:r>
            <a:r>
              <a:rPr lang="en-US" b="1" dirty="0" smtClean="0"/>
              <a:t>HOW</a:t>
            </a:r>
            <a:r>
              <a:rPr lang="en-US" dirty="0" smtClean="0"/>
              <a:t>…</a:t>
            </a:r>
          </a:p>
          <a:p>
            <a:pPr>
              <a:buNone/>
            </a:pPr>
            <a:r>
              <a:rPr lang="en-US" dirty="0" smtClean="0"/>
              <a:t>	Best practice for model of teaching literacy. 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is Balanced Literacy?</a:t>
            </a:r>
            <a:br>
              <a:rPr lang="en-US" dirty="0" smtClean="0"/>
            </a:br>
            <a:r>
              <a:rPr lang="en-US" dirty="0" smtClean="0"/>
              <a:t>Reading Workshop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Components of Balanced Literacy</a:t>
            </a:r>
          </a:p>
          <a:p>
            <a:pPr lvl="1"/>
            <a:r>
              <a:rPr lang="en-US" sz="3200" dirty="0" smtClean="0"/>
              <a:t>Read Aloud</a:t>
            </a:r>
          </a:p>
          <a:p>
            <a:pPr lvl="1"/>
            <a:r>
              <a:rPr lang="en-US" sz="3200" dirty="0" smtClean="0"/>
              <a:t>Shared Reading</a:t>
            </a:r>
          </a:p>
          <a:p>
            <a:pPr lvl="1"/>
            <a:r>
              <a:rPr lang="en-US" sz="3200" dirty="0" smtClean="0"/>
              <a:t>Guided Reading</a:t>
            </a:r>
          </a:p>
          <a:p>
            <a:pPr lvl="1"/>
            <a:r>
              <a:rPr lang="en-US" sz="3200" dirty="0" smtClean="0"/>
              <a:t>Reading Conferences</a:t>
            </a:r>
          </a:p>
          <a:p>
            <a:pPr lvl="1"/>
            <a:r>
              <a:rPr lang="en-US" sz="3200" dirty="0" smtClean="0"/>
              <a:t>Independent Reading</a:t>
            </a:r>
          </a:p>
          <a:p>
            <a:pPr lvl="1"/>
            <a:r>
              <a:rPr lang="en-US" sz="3200" dirty="0" smtClean="0"/>
              <a:t>Word Study</a:t>
            </a:r>
            <a:endParaRPr lang="en-US" sz="3200" dirty="0"/>
          </a:p>
        </p:txBody>
      </p:sp>
      <p:pic>
        <p:nvPicPr>
          <p:cNvPr id="6146" name="Picture 2" descr="C:\Program Files (x86)\Microsoft Office\MEDIA\CAGCAT10\j021769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4572000"/>
            <a:ext cx="1747418" cy="16934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Balanced Literacy?</a:t>
            </a:r>
            <a:br>
              <a:rPr lang="en-US" dirty="0" smtClean="0"/>
            </a:br>
            <a:r>
              <a:rPr lang="en-US" dirty="0" smtClean="0"/>
              <a:t>Writing Workshop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Components of Balanced Literacy</a:t>
            </a:r>
          </a:p>
          <a:p>
            <a:pPr lvl="1"/>
            <a:r>
              <a:rPr lang="en-US" sz="3200" dirty="0" smtClean="0"/>
              <a:t>Shared Writing</a:t>
            </a:r>
          </a:p>
          <a:p>
            <a:pPr lvl="1"/>
            <a:r>
              <a:rPr lang="en-US" sz="3200" dirty="0" smtClean="0"/>
              <a:t>Interactive Writing</a:t>
            </a:r>
          </a:p>
          <a:p>
            <a:pPr lvl="1"/>
            <a:r>
              <a:rPr lang="en-US" sz="3200" dirty="0" smtClean="0"/>
              <a:t>Guided Writing</a:t>
            </a:r>
          </a:p>
          <a:p>
            <a:pPr lvl="1"/>
            <a:r>
              <a:rPr lang="en-US" sz="3200" dirty="0" smtClean="0"/>
              <a:t>Writing Conferences</a:t>
            </a:r>
          </a:p>
          <a:p>
            <a:pPr lvl="1"/>
            <a:r>
              <a:rPr lang="en-US" sz="3200" dirty="0" smtClean="0"/>
              <a:t>Independent Writing</a:t>
            </a:r>
          </a:p>
          <a:p>
            <a:pPr lvl="1"/>
            <a:r>
              <a:rPr lang="en-US" sz="3200" dirty="0" smtClean="0"/>
              <a:t>Sharing/Reflections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sz="4000" dirty="0" smtClean="0"/>
              <a:t>Word Study</a:t>
            </a:r>
            <a:endParaRPr lang="en-US" sz="4000" dirty="0"/>
          </a:p>
        </p:txBody>
      </p:sp>
      <p:pic>
        <p:nvPicPr>
          <p:cNvPr id="7170" name="Picture 2" descr="C:\Program Files (x86)\Microsoft Office\MEDIA\CAGCAT10\j021769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4648200"/>
            <a:ext cx="1747418" cy="16934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can I expect?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Spanish Reading</a:t>
            </a:r>
            <a:r>
              <a:rPr lang="en-US" dirty="0" smtClean="0"/>
              <a:t>..Let’s start with the vowels!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Oral Language Expression</a:t>
            </a:r>
            <a:r>
              <a:rPr lang="en-US" dirty="0" smtClean="0"/>
              <a:t>-playing with sounds, singing, mimicking expressions and phrases of the teacher, commands.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Writing</a:t>
            </a:r>
            <a:r>
              <a:rPr lang="en-US" dirty="0" smtClean="0"/>
              <a:t>- inventive spelling to communicate a meaningful message.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More on Inventive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There is a danger that if teachers place too </a:t>
            </a:r>
            <a:r>
              <a:rPr lang="en-US" b="1" i="1" dirty="0" smtClean="0"/>
              <a:t>much emphasis on correctness</a:t>
            </a:r>
            <a:r>
              <a:rPr lang="en-US" dirty="0" smtClean="0"/>
              <a:t>, students may not take the risks needed to grow as writers. The student’s concern with producing conventional writing stifles the inventive force. </a:t>
            </a:r>
          </a:p>
          <a:p>
            <a:pPr algn="r">
              <a:buNone/>
            </a:pPr>
            <a:endParaRPr lang="en-US" sz="2400" dirty="0" smtClean="0"/>
          </a:p>
          <a:p>
            <a:pPr algn="r">
              <a:buNone/>
            </a:pPr>
            <a:endParaRPr lang="en-US" sz="2400" dirty="0" smtClean="0"/>
          </a:p>
          <a:p>
            <a:pPr algn="r">
              <a:buNone/>
            </a:pPr>
            <a:r>
              <a:rPr lang="en-US" sz="2400" i="1" dirty="0" smtClean="0"/>
              <a:t>Teaching Reading and Writing in Spanish and English</a:t>
            </a:r>
            <a:r>
              <a:rPr lang="en-US" sz="2400" dirty="0" smtClean="0"/>
              <a:t>,       </a:t>
            </a:r>
          </a:p>
          <a:p>
            <a:pPr algn="r">
              <a:buNone/>
            </a:pPr>
            <a:r>
              <a:rPr lang="en-US" sz="2400" dirty="0" smtClean="0"/>
              <a:t>Yvonne S. Freeman &amp; David E. Freeman, 2006.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132</TotalTime>
  <Words>309</Words>
  <Application>Microsoft Office PowerPoint</Application>
  <PresentationFormat>On-screen Show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Module</vt:lpstr>
      <vt:lpstr>Literacy Instruction in the  LISD Dual Language  Instructional Model</vt:lpstr>
      <vt:lpstr>Position Statement</vt:lpstr>
      <vt:lpstr>Professional Knowledge &amp; Research</vt:lpstr>
      <vt:lpstr>LISD Dual Language  Literacy Instructional Model </vt:lpstr>
      <vt:lpstr>The Details…</vt:lpstr>
      <vt:lpstr> What is Balanced Literacy? Reading Workshop  </vt:lpstr>
      <vt:lpstr>What is Balanced Literacy? Writing Workshop </vt:lpstr>
      <vt:lpstr>What can I expect?</vt:lpstr>
      <vt:lpstr>More on Inventive Writing</vt:lpstr>
      <vt:lpstr>Slide 10</vt:lpstr>
      <vt:lpstr>Slide 11</vt:lpstr>
      <vt:lpstr>Slide 12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Literacy Instruction in the LISD Dual Language Instructional Model</dc:title>
  <dc:creator>user</dc:creator>
  <cp:lastModifiedBy>Lezley Lewis</cp:lastModifiedBy>
  <cp:revision>18</cp:revision>
  <dcterms:created xsi:type="dcterms:W3CDTF">2012-10-11T00:33:16Z</dcterms:created>
  <dcterms:modified xsi:type="dcterms:W3CDTF">2012-10-17T20:51:57Z</dcterms:modified>
</cp:coreProperties>
</file>